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12102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句意：我认为《哪吒</a:t>
            </a:r>
            <a:r>
              <a:rPr lang="en-US" altLang="zh-CN" b="1" dirty="0">
                <a:solidFill>
                  <a:srgbClr val="FF0000"/>
                </a:solidFill>
                <a:latin typeface="Times New Roman" panose="02020603050405020304" pitchFamily="18" charset="0"/>
                <a:ea typeface="宋体" panose="02010600030101010101" pitchFamily="2" charset="-122"/>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》是我看过的最棒的电影之一。根据</a:t>
            </a:r>
            <a:r>
              <a:rPr lang="en-US" altLang="zh-CN" b="1" dirty="0">
                <a:solidFill>
                  <a:srgbClr val="FF0000"/>
                </a:solidFill>
                <a:latin typeface="Times New Roman" panose="02020603050405020304" pitchFamily="18" charset="0"/>
                <a:ea typeface="宋体" panose="02010600030101010101" pitchFamily="2" charset="-122"/>
              </a:rPr>
              <a:t>“I think </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rPr>
              <a:t>Ne</a:t>
            </a:r>
            <a:r>
              <a:rPr lang="en-US" altLang="zh-CN" b="1" dirty="0">
                <a:solidFill>
                  <a:srgbClr val="FF0000"/>
                </a:solidFill>
                <a:latin typeface="Times New Roman" panose="02020603050405020304" pitchFamily="18" charset="0"/>
                <a:ea typeface="宋体" panose="02010600030101010101" pitchFamily="2" charset="-122"/>
              </a:rPr>
              <a:t> </a:t>
            </a:r>
            <a:endParaRPr lang="en-US" altLang="zh-CN" b="1" dirty="0" smtClean="0">
              <a:solidFill>
                <a:srgbClr val="FF0000"/>
              </a:solidFill>
              <a:latin typeface="Times New Roman" panose="02020603050405020304" pitchFamily="18" charset="0"/>
              <a:ea typeface="宋体" panose="02010600030101010101" pitchFamily="2" charset="-122"/>
            </a:endParaRPr>
          </a:p>
          <a:p>
            <a:pPr eaLnBrk="1">
              <a:spcAft>
                <a:spcPts val="0"/>
              </a:spcAft>
            </a:pPr>
            <a:r>
              <a:rPr lang="en-US" altLang="zh-CN" b="1" i="1" dirty="0" err="1" smtClean="0">
                <a:solidFill>
                  <a:srgbClr val="FF0000"/>
                </a:solidFill>
                <a:latin typeface="Times New Roman" panose="02020603050405020304" pitchFamily="18" charset="0"/>
                <a:ea typeface="宋体" panose="02010600030101010101" pitchFamily="2" charset="-122"/>
              </a:rPr>
              <a:t>Zha</a:t>
            </a:r>
            <a:r>
              <a:rPr lang="en-US" altLang="zh-CN" b="1" dirty="0" smtClean="0">
                <a:solidFill>
                  <a:srgbClr val="FF0000"/>
                </a:solidFill>
                <a:latin typeface="Times New Roman" panose="02020603050405020304" pitchFamily="18" charset="0"/>
                <a:ea typeface="宋体" panose="02010600030101010101" pitchFamily="2" charset="-122"/>
              </a:rPr>
              <a:t> </a:t>
            </a:r>
            <a:r>
              <a:rPr lang="en-US" altLang="zh-CN" b="1" i="1" dirty="0">
                <a:solidFill>
                  <a:srgbClr val="FF0000"/>
                </a:solidFill>
                <a:latin typeface="Times New Roman" panose="02020603050405020304" pitchFamily="18" charset="0"/>
                <a:ea typeface="宋体" panose="02010600030101010101" pitchFamily="2" charset="-122"/>
              </a:rPr>
              <a:t>2</a:t>
            </a:r>
            <a:r>
              <a:rPr lang="en-US" altLang="zh-CN" b="1" dirty="0">
                <a:solidFill>
                  <a:srgbClr val="FF0000"/>
                </a:solidFill>
                <a:latin typeface="Times New Roman" panose="02020603050405020304" pitchFamily="18" charset="0"/>
                <a:ea typeface="宋体" panose="02010600030101010101" pitchFamily="2" charset="-122"/>
              </a:rPr>
              <a:t>’ is one of the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movies I’ve ever watched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one of the</a:t>
            </a:r>
            <a:r>
              <a:rPr lang="zh-CN" altLang="zh-CN" b="1" dirty="0">
                <a:solidFill>
                  <a:srgbClr val="FF0000"/>
                </a:solidFill>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形容词最高级</a:t>
            </a:r>
            <a:r>
              <a:rPr lang="zh-CN" altLang="zh-CN" b="1" dirty="0">
                <a:solidFill>
                  <a:srgbClr val="FF0000"/>
                </a:solidFill>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名词复数</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之一</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great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棒的</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，是形容词，其最高级形式为</a:t>
            </a:r>
            <a:r>
              <a:rPr lang="en-US" altLang="zh-CN" b="1" dirty="0">
                <a:solidFill>
                  <a:srgbClr val="FF0000"/>
                </a:solidFill>
                <a:latin typeface="Times New Roman" panose="02020603050405020304" pitchFamily="18" charset="0"/>
                <a:ea typeface="宋体" panose="02010600030101010101" pitchFamily="2" charset="-122"/>
              </a:rPr>
              <a:t>greatest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greatest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one of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movies I’ve ever watched. People of all ages like it. It is not only exciting but also educational. It encourages us to be brave in the face of the difficulties and value friendship and family. No wonder it has received high praise from the viewers and has broken many box office records.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film has scored 9.5/10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46120"/>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ct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375126" y="1485195"/>
            <a:ext cx="1221040" cy="461665"/>
          </a:xfrm>
          <a:prstGeom prst="rect">
            <a:avLst/>
          </a:prstGeom>
        </p:spPr>
        <p:txBody>
          <a:bodyPr wrap="none">
            <a:spAutoFit/>
          </a:bodyPr>
          <a:lstStyle/>
          <a:p>
            <a:pPr eaLnBrk="1"/>
            <a:r>
              <a:rPr lang="en-US" altLang="zh-CN" sz="2400" dirty="0"/>
              <a:t>greatest</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33056"/>
            <a:ext cx="11485848" cy="2675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句意：到目前为止，这部电影在豆瓣上的评分为</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9</a:t>
            </a:r>
            <a:r>
              <a:rPr lang="en-US" altLang="zh-CN" b="1" dirty="0">
                <a:solidFill>
                  <a:srgbClr val="FF0000"/>
                </a:solidFill>
                <a:latin typeface="+mj-lt"/>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5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满分</a:t>
            </a:r>
            <a:r>
              <a:rPr lang="en-US" altLang="zh-CN" b="1" dirty="0">
                <a:solidFill>
                  <a:srgbClr val="FF0000"/>
                </a:solidFill>
                <a:latin typeface="Times New Roman" panose="02020603050405020304" pitchFamily="18" charset="0"/>
                <a:ea typeface="宋体" panose="02010600030101010101" pitchFamily="2" charset="-122"/>
              </a:rPr>
              <a:t>10</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the film has </a:t>
            </a:r>
            <a:r>
              <a:rPr lang="en-US" altLang="zh-CN" b="1">
                <a:solidFill>
                  <a:srgbClr val="FF0000"/>
                </a:solidFill>
                <a:latin typeface="Times New Roman" panose="02020603050405020304" pitchFamily="18" charset="0"/>
                <a:ea typeface="宋体" panose="02010600030101010101" pitchFamily="2" charset="-122"/>
              </a:rPr>
              <a:t>scored </a:t>
            </a:r>
            <a:r>
              <a:rPr lang="en-US" altLang="zh-CN" b="1" smtClean="0">
                <a:solidFill>
                  <a:srgbClr val="FF0000"/>
                </a:solidFill>
                <a:latin typeface="Times New Roman" panose="02020603050405020304" pitchFamily="18" charset="0"/>
                <a:ea typeface="宋体" panose="02010600030101010101" pitchFamily="2" charset="-122"/>
              </a:rPr>
              <a:t>9</a:t>
            </a:r>
            <a:r>
              <a:rPr lang="en-US" altLang="zh-CN" b="1" smtClean="0">
                <a:solidFill>
                  <a:srgbClr val="FF0000"/>
                </a:solidFill>
                <a:latin typeface="+mj-lt"/>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5/10 </a:t>
            </a:r>
            <a:r>
              <a:rPr lang="en-US" altLang="zh-CN" b="1" dirty="0">
                <a:solidFill>
                  <a:srgbClr val="FF0000"/>
                </a:solidFill>
                <a:latin typeface="Times New Roman" panose="02020603050405020304" pitchFamily="18" charset="0"/>
                <a:ea typeface="宋体" panose="02010600030101010101" pitchFamily="2" charset="-122"/>
              </a:rPr>
              <a:t>on </a:t>
            </a:r>
            <a:r>
              <a:rPr lang="en-US" altLang="zh-CN" b="1" dirty="0" err="1">
                <a:solidFill>
                  <a:srgbClr val="FF0000"/>
                </a:solidFill>
                <a:latin typeface="Times New Roman" panose="02020603050405020304" pitchFamily="18" charset="0"/>
                <a:ea typeface="宋体" panose="02010600030101010101" pitchFamily="2" charset="-122"/>
              </a:rPr>
              <a:t>Douban</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和备选词可知，句子的时态是现在完成时，</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a:solidFill>
                  <a:srgbClr val="FF0000"/>
                </a:solidFill>
                <a:uFill>
                  <a:solidFill>
                    <a:srgbClr val="00FFFF"/>
                  </a:solidFill>
                </a:uFill>
                <a:latin typeface="Times New Roman" panose="02020603050405020304" pitchFamily="18" charset="0"/>
                <a:ea typeface="宋体" panose="02010600030101010101" pitchFamily="2" charset="-122"/>
              </a:rPr>
              <a:t>so far</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b="1" u="wavy" dirty="0">
                <a:solidFill>
                  <a:srgbClr val="FF0000"/>
                </a:solidFill>
                <a:uFill>
                  <a:solidFill>
                    <a:srgbClr val="00FFFF"/>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到目前为止</a:t>
            </a:r>
            <a:r>
              <a:rPr lang="en-US" altLang="zh-CN" b="1" u="wavy" dirty="0">
                <a:solidFill>
                  <a:srgbClr val="FF0000"/>
                </a:solidFill>
                <a:uFill>
                  <a:solidFill>
                    <a:srgbClr val="00FFFF"/>
                  </a:solidFill>
                </a:u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，常与现在完成时连用，表示从过去到现在的一个时间段内的情况，符合句子的时态和语义；且短语位于句首，首字母应大写。故填</a:t>
            </a:r>
            <a:r>
              <a:rPr lang="en-US" altLang="zh-CN" b="1" dirty="0">
                <a:solidFill>
                  <a:srgbClr val="FF0000"/>
                </a:solidFill>
                <a:latin typeface="Times New Roman" panose="02020603050405020304" pitchFamily="18" charset="0"/>
                <a:ea typeface="宋体" panose="02010600030101010101" pitchFamily="2" charset="-122"/>
              </a:rPr>
              <a:t>So far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2675255"/>
          </a:xfrm>
        </p:spPr>
        <p:txBody>
          <a:bodyPr/>
          <a:lstStyle/>
          <a:p>
            <a:pPr indent="609600" hangingPunct="0">
              <a:lnSpc>
                <a:spcPct val="140000"/>
              </a:lnSpc>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one of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movies I’ve ever watched. People of all ages like it. It is not only exciting but also educational. It encourages us to be brave in the face of the difficulties and value friendship and family. No wonder it has received high praise from the viewers and has broken many box office records.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film has scored 9.5/10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46120"/>
            <a:ext cx="11485848" cy="5485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ctr" eaLnBrk="1" hangingPunct="0">
              <a:lnSpc>
                <a:spcPct val="140000"/>
              </a:lnSpc>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99590" y="2864885"/>
            <a:ext cx="979755" cy="552267"/>
          </a:xfrm>
          <a:prstGeom prst="rect">
            <a:avLst/>
          </a:prstGeom>
        </p:spPr>
        <p:txBody>
          <a:bodyPr wrap="none">
            <a:spAutoFit/>
          </a:bodyPr>
          <a:lstStyle/>
          <a:p>
            <a:pPr eaLnBrk="1">
              <a:lnSpc>
                <a:spcPct val="140000"/>
              </a:lnSpc>
            </a:pPr>
            <a:r>
              <a:rPr lang="en-US" altLang="zh-CN" sz="2400" dirty="0"/>
              <a:t>So far</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990959"/>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句意：如果你打算去看这部电影，我强烈建议选择</a:t>
            </a:r>
            <a:r>
              <a:rPr lang="en-US" altLang="zh-CN" b="1">
                <a:solidFill>
                  <a:srgbClr val="FF0000"/>
                </a:solidFill>
                <a:latin typeface="Times New Roman" panose="02020603050405020304" pitchFamily="18" charset="0"/>
                <a:ea typeface="宋体" panose="02010600030101010101" pitchFamily="2" charset="-122"/>
              </a:rPr>
              <a:t>IMAX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版本。根据</a:t>
            </a:r>
            <a:r>
              <a:rPr lang="en-US" altLang="zh-CN" b="1">
                <a:solidFill>
                  <a:srgbClr val="FF0000"/>
                </a:solidFill>
                <a:latin typeface="Times New Roman" panose="02020603050405020304" pitchFamily="18" charset="0"/>
                <a:ea typeface="宋体" panose="02010600030101010101" pitchFamily="2" charset="-122"/>
              </a:rPr>
              <a:t>“If you plan to watch it,I</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suggest choosing the IMAX version</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a:t>
            </a:r>
            <a:r>
              <a:rPr lang="en-US" altLang="zh-CN" b="1">
                <a:solidFill>
                  <a:srgbClr val="FF0000"/>
                </a:solidFill>
                <a:latin typeface="Times New Roman" panose="02020603050405020304" pitchFamily="18" charset="0"/>
                <a:ea typeface="宋体" panose="02010600030101010101" pitchFamily="2" charset="-122"/>
              </a:rPr>
              <a:t>,suggest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，此处需要用副词修饰；</a:t>
            </a:r>
            <a:r>
              <a:rPr lang="en-US" altLang="zh-CN" b="1">
                <a:solidFill>
                  <a:srgbClr val="FF0000"/>
                </a:solidFill>
                <a:latin typeface="Times New Roman" panose="02020603050405020304" pitchFamily="18" charset="0"/>
                <a:ea typeface="宋体" panose="02010600030101010101" pitchFamily="2" charset="-122"/>
              </a:rPr>
              <a:t>strong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是形容词，其副词形式</a:t>
            </a:r>
            <a:r>
              <a:rPr lang="en-US" altLang="zh-CN" b="1">
                <a:solidFill>
                  <a:srgbClr val="FF0000"/>
                </a:solidFill>
                <a:latin typeface="Times New Roman" panose="02020603050405020304" pitchFamily="18" charset="0"/>
                <a:ea typeface="宋体" panose="02010600030101010101" pitchFamily="2" charset="-122"/>
              </a:rPr>
              <a:t>strongly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强烈地</a:t>
            </a:r>
            <a:r>
              <a:rPr lang="en-US" altLang="zh-CN" b="1">
                <a:solidFill>
                  <a:srgbClr val="FF0000"/>
                </a:solidFill>
                <a:latin typeface="宋体" panose="02010600030101010101" pitchFamily="2" charset="-122"/>
                <a:cs typeface="Times New Roman" panose="02020603050405020304" pitchFamily="18" charset="0"/>
              </a:rPr>
              <a:t>”</a:t>
            </a:r>
            <a:r>
              <a:rPr lang="zh-CN" altLang="en-US"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strongly suggest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强烈建议</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，符合句中</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对选择</a:t>
            </a:r>
            <a:r>
              <a:rPr lang="en-US" altLang="zh-CN" b="1">
                <a:solidFill>
                  <a:srgbClr val="FF0000"/>
                </a:solidFill>
                <a:latin typeface="Times New Roman" panose="02020603050405020304" pitchFamily="18" charset="0"/>
                <a:ea typeface="宋体" panose="02010600030101010101" pitchFamily="2" charset="-122"/>
              </a:rPr>
              <a:t>IMAX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版本的态度。故填</a:t>
            </a:r>
            <a:r>
              <a:rPr lang="en-US" altLang="zh-CN" b="1">
                <a:solidFill>
                  <a:srgbClr val="FF0000"/>
                </a:solidFill>
                <a:latin typeface="Times New Roman" panose="02020603050405020304" pitchFamily="18" charset="0"/>
                <a:ea typeface="宋体" panose="02010600030101010101" pitchFamily="2" charset="-122"/>
              </a:rPr>
              <a:t>strongly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0768"/>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plan to watch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 choosing the IMAX version. Don’t forget to stay until the end—it is said that this movie has an extra scene after the credits. Whether you’re interested in stories or just want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totally worth watching.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746120"/>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ct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439404" y="1485383"/>
            <a:ext cx="1256306" cy="461665"/>
          </a:xfrm>
          <a:prstGeom prst="rect">
            <a:avLst/>
          </a:prstGeom>
        </p:spPr>
        <p:txBody>
          <a:bodyPr wrap="none">
            <a:spAutoFit/>
          </a:bodyPr>
          <a:lstStyle/>
          <a:p>
            <a:pPr eaLnBrk="1"/>
            <a:r>
              <a:rPr lang="en-US" altLang="zh-CN" sz="2400" dirty="0"/>
              <a:t>strongly</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76936"/>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主要讲述了电影《哪吒</a:t>
            </a:r>
            <a:r>
              <a:rPr lang="en-US" altLang="zh-CN" b="1" dirty="0">
                <a:latin typeface="Times New Roman" panose="02020603050405020304" pitchFamily="18" charset="0"/>
                <a:ea typeface="宋体" panose="02010600030101010101" pitchFamily="2" charset="-122"/>
              </a:rPr>
              <a:t>2</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》的剧情、角色特点以及观影建议。</a:t>
            </a:r>
            <a:endParaRPr lang="zh-CN" altLang="en-US" dirty="0"/>
          </a:p>
        </p:txBody>
      </p:sp>
      <p:pic>
        <p:nvPicPr>
          <p:cNvPr id="3" name="语篇导航-DA.eps" descr="id:2147486385;FounderCES"/>
          <p:cNvPicPr/>
          <p:nvPr/>
        </p:nvPicPr>
        <p:blipFill>
          <a:blip r:embed="rId1"/>
          <a:stretch>
            <a:fillRect/>
          </a:stretch>
        </p:blipFill>
        <p:spPr>
          <a:xfrm>
            <a:off x="577736" y="2672853"/>
            <a:ext cx="1917070" cy="468115"/>
          </a:xfrm>
          <a:prstGeom prst="rect">
            <a:avLst/>
          </a:prstGeom>
        </p:spPr>
      </p:pic>
      <p:pic>
        <p:nvPicPr>
          <p:cNvPr id="5" name="图片 4"/>
          <p:cNvPicPr>
            <a:picLocks noChangeAspect="1"/>
          </p:cNvPicPr>
          <p:nvPr/>
        </p:nvPicPr>
        <p:blipFill>
          <a:blip r:embed="rId2"/>
          <a:stretch>
            <a:fillRect/>
          </a:stretch>
        </p:blipFill>
        <p:spPr>
          <a:xfrm>
            <a:off x="750852" y="1281117"/>
            <a:ext cx="10688709" cy="115059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4485056"/>
            <a:ext cx="11485848"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句意：它由导演饺子（</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杨宇</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）执导。根据</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by the director </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Jiaozi</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Yang Yu</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和备选词可知，主语</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指代电影，故此处指这部电影由导演饺子执导</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,direct</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导演</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符合语境；电影应是被执导，此处构成被动关系，即</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done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结构，由于空前有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，故此处需用动词的过去分词形式。故填</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directed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343680"/>
            <a:ext cx="11485848" cy="535916"/>
          </a:xfrm>
          <a:ln>
            <a:solidFill>
              <a:schemeClr val="tx1"/>
            </a:solidFill>
          </a:ln>
        </p:spPr>
        <p:txBody>
          <a:bodyPr/>
          <a:lstStyle/>
          <a:p>
            <a:pPr algn="ctr" hangingPunct="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62269" y="764704"/>
            <a:ext cx="3665873" cy="528774"/>
          </a:xfrm>
          <a:prstGeom prst="rect">
            <a:avLst/>
          </a:prstGeom>
        </p:spPr>
      </p:pic>
      <p:sp>
        <p:nvSpPr>
          <p:cNvPr id="4" name="内容占位符 1"/>
          <p:cNvSpPr txBox="1"/>
          <p:nvPr/>
        </p:nvSpPr>
        <p:spPr bwMode="auto">
          <a:xfrm>
            <a:off x="360854" y="1952744"/>
            <a:ext cx="11485848" cy="263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eaLnBrk="1" hangingPunct="0">
              <a:spcAft>
                <a:spcPts val="0"/>
              </a:spcAft>
              <a:tabLst>
                <a:tab pos="4050665" algn="l"/>
                <a:tab pos="7021195" algn="l"/>
                <a:tab pos="9631680" algn="l"/>
              </a:tabLst>
            </a:pP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become a huge hit since it was released on January 29, 2025. It is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director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Jiaozi</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Yu</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the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 that keeps telling the exciting story of 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from the first one. After the “Heavenly Tribulation</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天劫</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lost their bodies and their souls were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need to find a way to save themselves.</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98718" y="2564904"/>
            <a:ext cx="1167051" cy="430887"/>
          </a:xfrm>
          <a:prstGeom prst="rect">
            <a:avLst/>
          </a:prstGeom>
        </p:spPr>
        <p:txBody>
          <a:bodyPr wrap="none">
            <a:spAutoFit/>
          </a:bodyPr>
          <a:lstStyle/>
          <a:p>
            <a:r>
              <a:rPr lang="en-US" altLang="zh-CN" sz="2200" dirty="0"/>
              <a:t>directed</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3978088"/>
            <a:ext cx="11485848" cy="205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句意：这是继第一部之后，继续讲述哪吒和敖丙精彩故事的第二部电影。根据</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the</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movie that keeps telling the exciting story of Ne </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Bing from the first one</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和备选词可知，句中提到了</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the first one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从第一部开始</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，此处需表明这是第二部电影</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二</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符合语境，应用其序数词</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表示第二部电影。故填</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second</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836712"/>
            <a:ext cx="11485848" cy="535916"/>
          </a:xfrm>
          <a:ln>
            <a:solidFill>
              <a:schemeClr val="tx1"/>
            </a:solidFill>
          </a:ln>
        </p:spPr>
        <p:txBody>
          <a:bodyPr/>
          <a:lstStyle/>
          <a:p>
            <a:pPr algn="ctr" hangingPunct="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1445776"/>
            <a:ext cx="11485848" cy="2570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eaLnBrk="1" hangingPunct="0">
              <a:spcAft>
                <a:spcPts val="0"/>
              </a:spcAft>
              <a:tabLst>
                <a:tab pos="4050665" algn="l"/>
                <a:tab pos="7021195" algn="l"/>
                <a:tab pos="9631680" algn="l"/>
              </a:tabLst>
            </a:pP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become a huge hit since it was released on January 29</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 It is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director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Jiaozi</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Yu</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the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 that keeps telling the exciting story of 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from the first one. After the “Heavenly Tribulation</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天劫</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lost their bodies and their souls were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need to find a way to save themselves.</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547398" y="2044986"/>
            <a:ext cx="998991" cy="430887"/>
          </a:xfrm>
          <a:prstGeom prst="rect">
            <a:avLst/>
          </a:prstGeom>
        </p:spPr>
        <p:txBody>
          <a:bodyPr wrap="none">
            <a:spAutoFit/>
          </a:bodyPr>
          <a:lstStyle/>
          <a:p>
            <a:r>
              <a:rPr lang="en-US" altLang="zh-CN" sz="2200" dirty="0"/>
              <a:t>second</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3978088"/>
            <a:ext cx="11485848" cy="2567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天劫</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之后，哪吒和敖丙失去了他们的肉身，并且他们的灵魂处于危险之中。根据</a:t>
            </a:r>
            <a:r>
              <a:rPr lang="en-US" altLang="zh-CN" sz="2200" b="1" dirty="0">
                <a:solidFill>
                  <a:srgbClr val="FF0000"/>
                </a:solidFill>
                <a:latin typeface="Times New Roman" panose="02020603050405020304" pitchFamily="18" charset="0"/>
                <a:ea typeface="宋体" panose="02010600030101010101" pitchFamily="2" charset="-122"/>
              </a:rPr>
              <a:t>“After the </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Heavenly Tribulation</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天劫</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’,Ne </a:t>
            </a:r>
            <a:r>
              <a:rPr lang="en-US" altLang="zh-CN" sz="2200" b="1" dirty="0" err="1">
                <a:solidFill>
                  <a:srgbClr val="FF0000"/>
                </a:solidFill>
                <a:latin typeface="Times New Roman" panose="02020603050405020304" pitchFamily="18" charset="0"/>
                <a:ea typeface="宋体" panose="02010600030101010101" pitchFamily="2" charset="-122"/>
              </a:rPr>
              <a:t>Zha</a:t>
            </a:r>
            <a:r>
              <a:rPr lang="en-US" altLang="zh-CN" sz="2200" b="1" dirty="0">
                <a:solidFill>
                  <a:srgbClr val="FF0000"/>
                </a:solidFill>
                <a:latin typeface="Times New Roman" panose="02020603050405020304" pitchFamily="18" charset="0"/>
                <a:ea typeface="宋体" panose="02010600030101010101" pitchFamily="2" charset="-122"/>
              </a:rPr>
              <a:t> and </a:t>
            </a:r>
            <a:r>
              <a:rPr lang="en-US" altLang="zh-CN" sz="2200" b="1" dirty="0" err="1">
                <a:solidFill>
                  <a:srgbClr val="FF0000"/>
                </a:solidFill>
                <a:latin typeface="Times New Roman" panose="02020603050405020304" pitchFamily="18" charset="0"/>
                <a:ea typeface="宋体" panose="02010600030101010101" pitchFamily="2" charset="-122"/>
              </a:rPr>
              <a:t>Ao</a:t>
            </a:r>
            <a:r>
              <a:rPr lang="en-US" altLang="zh-CN" sz="2200" b="1" dirty="0">
                <a:solidFill>
                  <a:srgbClr val="FF0000"/>
                </a:solidFill>
                <a:latin typeface="Times New Roman" panose="02020603050405020304" pitchFamily="18" charset="0"/>
                <a:ea typeface="宋体" panose="02010600030101010101" pitchFamily="2" charset="-122"/>
              </a:rPr>
              <a:t> Bing lost their bodies and their souls were</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和备选词可知，他们失去了他们的肉身，由此推知，他们的灵魂也处于危险的境地</a:t>
            </a:r>
            <a:r>
              <a:rPr lang="en-US" altLang="zh-CN" sz="2200" b="1" dirty="0">
                <a:solidFill>
                  <a:srgbClr val="FF0000"/>
                </a:solidFill>
                <a:latin typeface="Times New Roman" panose="02020603050405020304" pitchFamily="18" charset="0"/>
                <a:ea typeface="宋体" panose="02010600030101010101" pitchFamily="2" charset="-122"/>
              </a:rPr>
              <a:t>,</a:t>
            </a:r>
            <a:r>
              <a:rPr lang="en-US" altLang="zh-CN" sz="2200" b="1" u="wavy" dirty="0">
                <a:solidFill>
                  <a:srgbClr val="FF0000"/>
                </a:solidFill>
                <a:uFill>
                  <a:solidFill>
                    <a:srgbClr val="00FFFF"/>
                  </a:solidFill>
                </a:uFill>
                <a:latin typeface="Times New Roman" panose="02020603050405020304" pitchFamily="18" charset="0"/>
                <a:ea typeface="宋体" panose="02010600030101010101" pitchFamily="2" charset="-122"/>
              </a:rPr>
              <a:t>in danger</a:t>
            </a:r>
            <a:r>
              <a:rPr lang="zh-CN" altLang="zh-CN" sz="2200"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u="wavy" dirty="0">
                <a:solidFill>
                  <a:srgbClr val="FF0000"/>
                </a:solidFill>
                <a:uFill>
                  <a:solidFill>
                    <a:srgbClr val="00FFFF"/>
                  </a:solidFill>
                </a:uFill>
                <a:latin typeface="+mn-ea"/>
              </a:rPr>
              <a:t>“</a:t>
            </a:r>
            <a:r>
              <a:rPr lang="zh-CN" altLang="zh-CN" sz="2200"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处于危险中</a:t>
            </a:r>
            <a:r>
              <a:rPr lang="en-US" altLang="zh-CN" sz="2200" b="1" u="wavy" dirty="0">
                <a:solidFill>
                  <a:srgbClr val="FF0000"/>
                </a:solidFill>
                <a:uFill>
                  <a:solidFill>
                    <a:srgbClr val="00FFFF"/>
                  </a:solidFill>
                </a:uFill>
                <a:latin typeface="+mn-ea"/>
              </a:rPr>
              <a:t>”</a:t>
            </a:r>
            <a:r>
              <a:rPr lang="zh-CN" altLang="zh-CN" sz="2200"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，符合语境</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，放于</a:t>
            </a:r>
            <a:r>
              <a:rPr lang="en-US" altLang="zh-CN" sz="2200" b="1" dirty="0">
                <a:solidFill>
                  <a:srgbClr val="FF0000"/>
                </a:solidFill>
                <a:latin typeface="Times New Roman" panose="02020603050405020304" pitchFamily="18" charset="0"/>
                <a:ea typeface="宋体" panose="02010600030101010101" pitchFamily="2" charset="-122"/>
              </a:rPr>
              <a:t>were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后面作表语。故填</a:t>
            </a:r>
            <a:r>
              <a:rPr lang="en-US" altLang="zh-CN" sz="2200" b="1" dirty="0">
                <a:solidFill>
                  <a:srgbClr val="FF0000"/>
                </a:solidFill>
                <a:latin typeface="Times New Roman" panose="02020603050405020304" pitchFamily="18" charset="0"/>
                <a:ea typeface="宋体" panose="02010600030101010101" pitchFamily="2" charset="-122"/>
              </a:rPr>
              <a:t>in danger</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836712"/>
            <a:ext cx="11485848" cy="535916"/>
          </a:xfrm>
          <a:ln>
            <a:solidFill>
              <a:schemeClr val="tx1"/>
            </a:solidFill>
          </a:ln>
        </p:spPr>
        <p:txBody>
          <a:bodyPr/>
          <a:lstStyle/>
          <a:p>
            <a:pPr algn="ctr" hangingPunct="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1445776"/>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eaLnBrk="1" hangingPunct="0">
              <a:spcAft>
                <a:spcPts val="0"/>
              </a:spcAft>
              <a:tabLst>
                <a:tab pos="4050665" algn="l"/>
                <a:tab pos="7021195" algn="l"/>
                <a:tab pos="9631680" algn="l"/>
              </a:tabLst>
            </a:pP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become a huge hit since it was released on January 29</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 It is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director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Jiaozi</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Yu</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the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 that keeps telling the exciting story of 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from the first one. After the “Heavenly Tribulation</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天劫</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 lost their bodies and their souls were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need to find a way to save themselves.</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255446" y="3069125"/>
            <a:ext cx="1337226" cy="430887"/>
          </a:xfrm>
          <a:prstGeom prst="rect">
            <a:avLst/>
          </a:prstGeom>
        </p:spPr>
        <p:txBody>
          <a:bodyPr wrap="none">
            <a:spAutoFit/>
          </a:bodyPr>
          <a:lstStyle/>
          <a:p>
            <a:pPr eaLnBrk="1"/>
            <a:r>
              <a:rPr lang="en-US" altLang="zh-CN" sz="2200" dirty="0"/>
              <a:t>in danger</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7830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句意：他必须保护他的朋友和家人免受危险的敌人的伤害。根据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has to protect his friends and family from dangerous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,protect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免受</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是介词，后面需要接名词作宾语；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敌人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，此处表示危险的敌人不止一个，所以要用其复数形式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enemies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enemies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91943"/>
            <a:ext cx="11485848" cy="2241960"/>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faces more challenges. He has to protect his friends and family from dangerous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pictures in the movie are really cool and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bright. The fight scenes are really exciting. The world in the movie looks so real that it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you are in the magical world with him.</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001527"/>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710830" y="2251258"/>
            <a:ext cx="1226618" cy="461665"/>
          </a:xfrm>
          <a:prstGeom prst="rect">
            <a:avLst/>
          </a:prstGeom>
        </p:spPr>
        <p:txBody>
          <a:bodyPr wrap="none">
            <a:spAutoFit/>
          </a:bodyPr>
          <a:lstStyle/>
          <a:p>
            <a:pPr eaLnBrk="1"/>
            <a:r>
              <a:rPr lang="en-US" altLang="zh-CN" sz="2400" dirty="0"/>
              <a:t>enemies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61823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句意：电影中的世界看起来如此真实，以至于仿佛你和他一起置身于那个神奇的世界中。根据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world in the movie looks so real that it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 you are in the magical world with him</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feel like</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感觉好像，仿佛</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，此句的主语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是第三人称单数，时态是一般现在时，谓语动词要用第三人称单数形式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的第三人称单数形式是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27128"/>
            <a:ext cx="11485848" cy="2241960"/>
          </a:xfrm>
        </p:spPr>
        <p:txBody>
          <a:bodyPr/>
          <a:lstStyle/>
          <a:p>
            <a:pPr indent="609600" algn="dist"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faces more challenges. He has to protect his friends and family from dangerous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pictures in the movie are really cool and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bright. The fight scenes are really exciting. The world in the movie looks so real that it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you are in the magical world with him.</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836712"/>
            <a:ext cx="11485848" cy="5762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enemy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66614" y="3183534"/>
            <a:ext cx="764953" cy="461665"/>
          </a:xfrm>
          <a:prstGeom prst="rect">
            <a:avLst/>
          </a:prstGeom>
        </p:spPr>
        <p:txBody>
          <a:bodyPr wrap="none">
            <a:spAutoFit/>
          </a:bodyPr>
          <a:lstStyle/>
          <a:p>
            <a:pPr eaLnBrk="1"/>
            <a:r>
              <a:rPr lang="en-US" altLang="zh-CN" sz="2400" dirty="0"/>
              <a:t>feels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551602"/>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句意：在这部电影中，他变得更有责任感，并且开始考虑其他人的安全。根据</a:t>
            </a:r>
            <a:r>
              <a:rPr lang="en-US" altLang="zh-CN" b="1">
                <a:solidFill>
                  <a:srgbClr val="FF0000"/>
                </a:solidFill>
                <a:latin typeface="Times New Roman" panose="02020603050405020304" pitchFamily="18" charset="0"/>
                <a:ea typeface="宋体" panose="02010600030101010101" pitchFamily="2" charset="-122"/>
              </a:rPr>
              <a:t>“In this movie,he becomes more responsible and starts to think about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safety</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和备选词可知，此处表达的是他开始考虑其他人的安全，</a:t>
            </a:r>
            <a:r>
              <a:rPr lang="en-US" altLang="zh-CN" b="1">
                <a:solidFill>
                  <a:srgbClr val="FF0000"/>
                </a:solidFill>
                <a:latin typeface="Times New Roman" panose="02020603050405020304" pitchFamily="18" charset="0"/>
                <a:ea typeface="宋体" panose="02010600030101010101" pitchFamily="2" charset="-122"/>
              </a:rPr>
              <a:t>other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其他的</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，其名词形式</a:t>
            </a:r>
            <a:r>
              <a:rPr lang="en-US" altLang="zh-CN" b="1">
                <a:solidFill>
                  <a:srgbClr val="FF0000"/>
                </a:solidFill>
                <a:latin typeface="Times New Roman" panose="02020603050405020304" pitchFamily="18" charset="0"/>
                <a:ea typeface="宋体" panose="02010600030101010101" pitchFamily="2" charset="-122"/>
              </a:rPr>
              <a:t>others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此处需要用名词所有格形式</a:t>
            </a:r>
            <a:r>
              <a:rPr lang="en-US" altLang="zh-CN" b="1">
                <a:solidFill>
                  <a:srgbClr val="FF0000"/>
                </a:solidFill>
                <a:latin typeface="Times New Roman" panose="02020603050405020304" pitchFamily="18" charset="0"/>
                <a:ea typeface="宋体" panose="02010600030101010101" pitchFamily="2" charset="-122"/>
              </a:rPr>
              <a:t>others’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来修饰名词</a:t>
            </a:r>
            <a:r>
              <a:rPr lang="en-US" altLang="zh-CN" b="1">
                <a:solidFill>
                  <a:srgbClr val="FF0000"/>
                </a:solidFill>
                <a:latin typeface="Times New Roman" panose="02020603050405020304" pitchFamily="18" charset="0"/>
                <a:ea typeface="宋体" panose="02010600030101010101" pitchFamily="2" charset="-122"/>
              </a:rPr>
              <a:t>safety</a:t>
            </a:r>
            <a:r>
              <a:rPr lang="zh-CN" altLang="en-US"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表示其他人的安全。故填</a:t>
            </a:r>
            <a:r>
              <a:rPr lang="en-US" altLang="zh-CN" b="1">
                <a:solidFill>
                  <a:srgbClr val="FF0000"/>
                </a:solidFill>
                <a:latin typeface="Times New Roman" panose="02020603050405020304" pitchFamily="18" charset="0"/>
                <a:ea typeface="宋体" panose="02010600030101010101" pitchFamily="2" charset="-122"/>
              </a:rPr>
              <a:t>others’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a:ln>
            <a:solidFill>
              <a:schemeClr val="tx1"/>
            </a:solidFill>
          </a:ln>
        </p:spPr>
        <p:txBody>
          <a:bodyPr/>
          <a:lstStyle/>
          <a:p>
            <a:pPr indent="609600" algn="ct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47534" y="1971784"/>
            <a:ext cx="1107996" cy="461665"/>
          </a:xfrm>
          <a:prstGeom prst="rect">
            <a:avLst/>
          </a:prstGeom>
        </p:spPr>
        <p:txBody>
          <a:bodyPr wrap="none">
            <a:spAutoFit/>
          </a:bodyPr>
          <a:lstStyle/>
          <a:p>
            <a:pPr eaLnBrk="1"/>
            <a:r>
              <a:rPr lang="en-US" altLang="zh-CN" sz="2400" dirty="0"/>
              <a:t>others’</a:t>
            </a:r>
            <a:endParaRPr lang="zh-CN" altLang="en-US" sz="2400" dirty="0"/>
          </a:p>
        </p:txBody>
      </p:sp>
      <p:sp>
        <p:nvSpPr>
          <p:cNvPr id="6" name="内容占位符 1"/>
          <p:cNvSpPr txBox="1"/>
          <p:nvPr/>
        </p:nvSpPr>
        <p:spPr bwMode="auto">
          <a:xfrm>
            <a:off x="360854" y="1336700"/>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characters in the movie are also very interesting. Ne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lovely and brave. In this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movie, 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becomes more responsible and starts to think about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safety. His friends support him and help him through difficult times. The movie teaches us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bravery and friendship.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句意：这部电影教会了我们勇敢和友谊的重要性。根据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movie teaches us </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u="wavy" dirty="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of</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bravery and friendship</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和备选词可知，此处应用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的名词形式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重要性</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71522"/>
            <a:ext cx="11485848" cy="576248"/>
          </a:xfrm>
          <a:ln>
            <a:solidFill>
              <a:schemeClr val="tx1"/>
            </a:solidFill>
          </a:ln>
        </p:spPr>
        <p:txBody>
          <a:bodyPr/>
          <a:lstStyle/>
          <a:p>
            <a:pPr indent="609600" algn="ctr" hangingPunct="0">
              <a:spcAft>
                <a:spcPts val="0"/>
              </a:spcAft>
              <a:tabLst>
                <a:tab pos="4050665" algn="l"/>
                <a:tab pos="7021195" algn="l"/>
                <a:tab pos="963168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762102"/>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lgn="dist" eaLnBrk="1"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characters in the movie are also very interesting. Ne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lovely and brave. In this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movie, 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becomes more responsible and starts to think about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safety. His friends support him and help him through difficult times. The movie teaches us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bravery and friendship.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2851" y="3515078"/>
            <a:ext cx="1688283" cy="461665"/>
          </a:xfrm>
          <a:prstGeom prst="rect">
            <a:avLst/>
          </a:prstGeom>
        </p:spPr>
        <p:txBody>
          <a:bodyPr wrap="none">
            <a:spAutoFit/>
          </a:bodyPr>
          <a:lstStyle/>
          <a:p>
            <a:pPr eaLnBrk="1"/>
            <a:r>
              <a:rPr lang="en-US" altLang="zh-CN" sz="2400" dirty="0"/>
              <a:t>importance</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5995</Words>
  <Application>WPS 演示</Application>
  <PresentationFormat>自定义</PresentationFormat>
  <Paragraphs>94</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465</cp:revision>
  <dcterms:created xsi:type="dcterms:W3CDTF">2020-11-06T05:24:00Z</dcterms:created>
  <dcterms:modified xsi:type="dcterms:W3CDTF">2025-09-18T02:31:09Z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